
<file path=[Content_Types].xml><?xml version="1.0" encoding="utf-8"?>
<Types xmlns="http://schemas.openxmlformats.org/package/2006/content-types">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heme/theme1.xml" ContentType="application/vnd.openxmlformats-officedocument.theme+xml"/>
  <Override PartName="/ppt/slideLayouts/slideLayout6.xml" ContentType="application/vnd.openxmlformats-officedocument.presentationml.slideLayout+xml"/>
  <Override PartName="/docProps/app.xml" ContentType="application/vnd.openxmlformats-officedocument.extended-properties+xml"/>
  <Override PartName="/ppt/presentation.xml" ContentType="application/vnd.openxmlformats-officedocument.presentationml.presentation.main+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Default Extension="png" ContentType="image/png"/>
  <Override PartName="/ppt/slideLayouts/slideLayout3.xml" ContentType="application/vnd.openxmlformats-officedocument.presentationml.slideLayout+xml"/>
  <Override PartName="/ppt/slideLayouts/slideLayout5.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ppt/notesMasters/notesMaster1.xml" ContentType="application/vnd.openxmlformats-officedocument.presentationml.notesMaster+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viewProps.xml" ContentType="application/vnd.openxmlformats-officedocument.presentationml.viewProps+xml"/>
  <Override PartName="/ppt/slideMasters/slideMaster1.xml" ContentType="application/vnd.openxmlformats-officedocument.presentationml.slideMaster+xml"/>
  <Default Extension="bin" ContentType="application/vnd.openxmlformats-officedocument.presentationml.printerSettings"/>
  <Default Extension="rels" ContentType="application/vnd.openxmlformats-package.relationships+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48" r:id="rId1"/>
  </p:sldMasterIdLst>
  <p:notesMasterIdLst>
    <p:notesMasterId r:id="rId3"/>
  </p:notesMasterIdLst>
  <p:sldIdLst>
    <p:sldId id="375" r:id="rId2"/>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00CC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p:cViewPr varScale="1">
        <p:scale>
          <a:sx n="92" d="100"/>
          <a:sy n="92" d="100"/>
        </p:scale>
        <p:origin x="-816" y="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4" Type="http://schemas.openxmlformats.org/officeDocument/2006/relationships/printerSettings" Target="printerSettings/printerSettings1.bin"/><Relationship Id="rId5" Type="http://schemas.openxmlformats.org/officeDocument/2006/relationships/presProps" Target="presProps.xml"/><Relationship Id="rId7" Type="http://schemas.openxmlformats.org/officeDocument/2006/relationships/theme" Target="theme/theme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notesMaster" Target="notesMasters/notesMaster1.xml"/><Relationship Id="rId6"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idx="1"/>
          </p:nvPr>
        </p:nvSpPr>
        <p:spPr>
          <a:xfrm>
            <a:off x="4143587" y="0"/>
            <a:ext cx="3169920" cy="480060"/>
          </a:xfrm>
          <a:prstGeom prst="rect">
            <a:avLst/>
          </a:prstGeom>
        </p:spPr>
        <p:txBody>
          <a:bodyPr vert="horz" lIns="96661" tIns="48331" rIns="96661" bIns="48331" rtlCol="0"/>
          <a:lstStyle>
            <a:lvl1pPr algn="r">
              <a:defRPr sz="1300"/>
            </a:lvl1pPr>
          </a:lstStyle>
          <a:p>
            <a:fld id="{E5D343EA-DE8A-49DF-B3A1-1A0FCA89E1FE}" type="datetimeFigureOut">
              <a:rPr lang="en-US" smtClean="0"/>
              <a:pPr/>
              <a:t>12/8/11</a:t>
            </a:fld>
            <a:endParaRPr lang="en-US"/>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560570"/>
            <a:ext cx="5852160" cy="4320540"/>
          </a:xfrm>
          <a:prstGeom prst="rect">
            <a:avLst/>
          </a:prstGeom>
        </p:spPr>
        <p:txBody>
          <a:bodyPr vert="horz" lIns="96661" tIns="48331" rIns="96661" bIns="48331"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119474"/>
            <a:ext cx="3169920" cy="480060"/>
          </a:xfrm>
          <a:prstGeom prst="rect">
            <a:avLst/>
          </a:prstGeom>
        </p:spPr>
        <p:txBody>
          <a:bodyPr vert="horz" lIns="96661" tIns="48331" rIns="96661" bIns="48331" rtlCol="0" anchor="b"/>
          <a:lstStyle>
            <a:lvl1pPr algn="l">
              <a:defRPr sz="1300"/>
            </a:lvl1pPr>
          </a:lstStyle>
          <a:p>
            <a:endParaRPr lang="en-US"/>
          </a:p>
        </p:txBody>
      </p:sp>
      <p:sp>
        <p:nvSpPr>
          <p:cNvPr id="7" name="Slide Number Placeholder 6"/>
          <p:cNvSpPr>
            <a:spLocks noGrp="1"/>
          </p:cNvSpPr>
          <p:nvPr>
            <p:ph type="sldNum" sz="quarter" idx="5"/>
          </p:nvPr>
        </p:nvSpPr>
        <p:spPr>
          <a:xfrm>
            <a:off x="4143587" y="9119474"/>
            <a:ext cx="3169920" cy="480060"/>
          </a:xfrm>
          <a:prstGeom prst="rect">
            <a:avLst/>
          </a:prstGeom>
        </p:spPr>
        <p:txBody>
          <a:bodyPr vert="horz" lIns="96661" tIns="48331" rIns="96661" bIns="48331" rtlCol="0" anchor="b"/>
          <a:lstStyle>
            <a:lvl1pPr algn="r">
              <a:defRPr sz="1300"/>
            </a:lvl1pPr>
          </a:lstStyle>
          <a:p>
            <a:fld id="{CEDCA325-F350-435F-9C61-505198D970D4}"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A243A3DD-B451-4F9F-B8F4-CA82DD7B2B70}" type="slidenum">
              <a:rPr lang="en-US"/>
              <a:pPr/>
              <a:t>1</a:t>
            </a:fld>
            <a:endParaRPr lang="en-US"/>
          </a:p>
        </p:txBody>
      </p:sp>
      <p:sp>
        <p:nvSpPr>
          <p:cNvPr id="1661954" name="Rectangle 2"/>
          <p:cNvSpPr>
            <a:spLocks noGrp="1" noRot="1" noChangeAspect="1" noChangeArrowheads="1" noTextEdit="1"/>
          </p:cNvSpPr>
          <p:nvPr>
            <p:ph type="sldImg"/>
          </p:nvPr>
        </p:nvSpPr>
        <p:spPr>
          <a:xfrm>
            <a:off x="946150" y="487363"/>
            <a:ext cx="5422900" cy="4067175"/>
          </a:xfrm>
          <a:ln w="12700" cap="flat">
            <a:solidFill>
              <a:schemeClr val="tx1"/>
            </a:solidFill>
          </a:ln>
        </p:spPr>
      </p:sp>
      <p:sp>
        <p:nvSpPr>
          <p:cNvPr id="1661955" name="Rectangle 3"/>
          <p:cNvSpPr>
            <a:spLocks noGrp="1" noChangeArrowheads="1"/>
          </p:cNvSpPr>
          <p:nvPr>
            <p:ph type="body" idx="1"/>
          </p:nvPr>
        </p:nvSpPr>
        <p:spPr>
          <a:xfrm>
            <a:off x="975360" y="4563904"/>
            <a:ext cx="5364480" cy="4042172"/>
          </a:xfrm>
          <a:ln/>
        </p:spPr>
        <p:txBody>
          <a:bodyPr lIns="95647" tIns="46985" rIns="95647" bIns="46985"/>
          <a:lstStyle/>
          <a:p>
            <a:pPr>
              <a:lnSpc>
                <a:spcPct val="87000"/>
              </a:lnSpc>
            </a:pPr>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Introduction</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4A4149-F86D-4576-8F6B-20C233E332E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Introduction</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4A4149-F86D-4576-8F6B-20C233E332E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en-US" smtClean="0"/>
              <a:t>Introduction</a:t>
            </a:r>
            <a:endParaRPr lang="en-US" dirty="0"/>
          </a:p>
        </p:txBody>
      </p:sp>
      <p:sp>
        <p:nvSpPr>
          <p:cNvPr id="8" name="Slide Number Placeholder 7"/>
          <p:cNvSpPr>
            <a:spLocks noGrp="1"/>
          </p:cNvSpPr>
          <p:nvPr>
            <p:ph type="sldNum" sz="quarter" idx="11"/>
          </p:nvPr>
        </p:nvSpPr>
        <p:spPr/>
        <p:txBody>
          <a:bodyPr/>
          <a:lstStyle/>
          <a:p>
            <a:fld id="{BC4A4149-F86D-4576-8F6B-20C233E332E7}" type="slidenum">
              <a:rPr lang="en-US" smtClean="0"/>
              <a:pPr/>
              <a:t>‹#›</a:t>
            </a:fld>
            <a:endParaRPr lang="en-US" dirty="0"/>
          </a:p>
        </p:txBody>
      </p:sp>
      <p:sp>
        <p:nvSpPr>
          <p:cNvPr id="9" name="Footer Placeholder 8"/>
          <p:cNvSpPr>
            <a:spLocks noGrp="1"/>
          </p:cNvSpPr>
          <p:nvPr>
            <p:ph type="ftr" sz="quarter" idx="12"/>
          </p:nvPr>
        </p:nvSpPr>
        <p:spPr/>
        <p:txBody>
          <a:bodyPr/>
          <a:lstStyle/>
          <a:p>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Introduction</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4A4149-F86D-4576-8F6B-20C233E332E7}"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r>
              <a:rPr lang="en-US" smtClean="0"/>
              <a:t>Introduction</a:t>
            </a:r>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4A4149-F86D-4576-8F6B-20C233E332E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en-US" smtClean="0"/>
              <a:t>Introduction</a:t>
            </a:r>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C4A4149-F86D-4576-8F6B-20C233E332E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t>Introduction</a:t>
            </a:r>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C4A4149-F86D-4576-8F6B-20C233E332E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Introduction</a:t>
            </a:r>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C4A4149-F86D-4576-8F6B-20C233E332E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Introduction</a:t>
            </a:r>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4A4149-F86D-4576-8F6B-20C233E332E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Introduction</a:t>
            </a:r>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4A4149-F86D-4576-8F6B-20C233E332E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4" Type="http://schemas.openxmlformats.org/officeDocument/2006/relationships/slideLayout" Target="../slideLayouts/slideLayout4.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 Type="http://schemas.openxmlformats.org/officeDocument/2006/relationships/slideLayout" Target="../slideLayouts/slideLayout1.xml"/><Relationship Id="rId6" Type="http://schemas.openxmlformats.org/officeDocument/2006/relationships/slideLayout" Target="../slideLayouts/slideLayout6.xml"/><Relationship Id="rId8" Type="http://schemas.openxmlformats.org/officeDocument/2006/relationships/slideLayout" Target="../slideLayouts/slideLayout8.xml"/><Relationship Id="rId13" Type="http://schemas.openxmlformats.org/officeDocument/2006/relationships/image" Target="../media/image1.png"/><Relationship Id="rId10" Type="http://schemas.openxmlformats.org/officeDocument/2006/relationships/slideLayout" Target="../slideLayouts/slideLayout10.xml"/><Relationship Id="rId5" Type="http://schemas.openxmlformats.org/officeDocument/2006/relationships/slideLayout" Target="../slideLayouts/slideLayout5.xml"/><Relationship Id="rId12" Type="http://schemas.openxmlformats.org/officeDocument/2006/relationships/theme" Target="../theme/theme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solidFill>
                <a:latin typeface="Verdana" pitchFamily="34" charset="0"/>
                <a:ea typeface="Verdana" pitchFamily="34" charset="0"/>
                <a:cs typeface="Verdana" pitchFamily="34" charset="0"/>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solidFill>
                <a:latin typeface="Verdana" pitchFamily="34" charset="0"/>
                <a:ea typeface="Verdana" pitchFamily="34" charset="0"/>
                <a:cs typeface="Verdana" pitchFamily="34" charset="0"/>
              </a:defRPr>
            </a:lvl1pPr>
          </a:lstStyle>
          <a:p>
            <a:fld id="{BC4A4149-F86D-4576-8F6B-20C233E332E7}" type="slidenum">
              <a:rPr lang="en-US" smtClean="0"/>
              <a:pPr/>
              <a:t>‹#›</a:t>
            </a:fld>
            <a:endParaRPr lang="en-US" dirty="0"/>
          </a:p>
        </p:txBody>
      </p:sp>
      <p:sp>
        <p:nvSpPr>
          <p:cNvPr id="7" name="Rectangle 7"/>
          <p:cNvSpPr>
            <a:spLocks noChangeArrowheads="1"/>
          </p:cNvSpPr>
          <p:nvPr userDrawn="1"/>
        </p:nvSpPr>
        <p:spPr bwMode="auto">
          <a:xfrm>
            <a:off x="2514600" y="0"/>
            <a:ext cx="6629400" cy="1219200"/>
          </a:xfrm>
          <a:prstGeom prst="rect">
            <a:avLst/>
          </a:prstGeom>
          <a:gradFill rotWithShape="1">
            <a:gsLst>
              <a:gs pos="0">
                <a:srgbClr val="FFCC00">
                  <a:gamma/>
                  <a:tint val="0"/>
                  <a:invGamma/>
                </a:srgbClr>
              </a:gs>
              <a:gs pos="100000">
                <a:srgbClr val="FFCC00">
                  <a:alpha val="55000"/>
                </a:srgbClr>
              </a:gs>
            </a:gsLst>
            <a:lin ang="0" scaled="1"/>
          </a:gradFill>
          <a:ln w="9525">
            <a:noFill/>
            <a:miter lim="800000"/>
            <a:headEnd/>
            <a:tailEnd/>
          </a:ln>
          <a:effectLst/>
        </p:spPr>
        <p:txBody>
          <a:bodyPr wrap="none" anchor="ctr"/>
          <a:lstStyle/>
          <a:p>
            <a:pPr>
              <a:defRPr/>
            </a:pPr>
            <a:endParaRPr lang="en-US" sz="1200" b="0" dirty="0">
              <a:solidFill>
                <a:schemeClr val="tx1"/>
              </a:solidFill>
            </a:endParaRPr>
          </a:p>
        </p:txBody>
      </p:sp>
      <p:pic>
        <p:nvPicPr>
          <p:cNvPr id="8" name="Picture 8"/>
          <p:cNvPicPr>
            <a:picLocks noChangeAspect="1" noChangeArrowheads="1"/>
          </p:cNvPicPr>
          <p:nvPr userDrawn="1"/>
        </p:nvPicPr>
        <p:blipFill>
          <a:blip r:embed="rId13" cstate="print"/>
          <a:srcRect/>
          <a:stretch>
            <a:fillRect/>
          </a:stretch>
        </p:blipFill>
        <p:spPr bwMode="auto">
          <a:xfrm>
            <a:off x="0" y="0"/>
            <a:ext cx="2657475" cy="781050"/>
          </a:xfrm>
          <a:prstGeom prst="rect">
            <a:avLst/>
          </a:prstGeom>
          <a:noFill/>
          <a:ln w="9525">
            <a:noFill/>
            <a:miter lim="800000"/>
            <a:headEnd/>
            <a:tailEnd/>
          </a:ln>
        </p:spPr>
      </p:pic>
      <p:sp>
        <p:nvSpPr>
          <p:cNvPr id="9" name="Line 9"/>
          <p:cNvSpPr>
            <a:spLocks noChangeShapeType="1"/>
          </p:cNvSpPr>
          <p:nvPr userDrawn="1"/>
        </p:nvSpPr>
        <p:spPr bwMode="auto">
          <a:xfrm>
            <a:off x="0" y="1219200"/>
            <a:ext cx="9144000" cy="0"/>
          </a:xfrm>
          <a:prstGeom prst="line">
            <a:avLst/>
          </a:prstGeom>
          <a:noFill/>
          <a:ln w="25400">
            <a:solidFill>
              <a:srgbClr val="777777"/>
            </a:solidFill>
            <a:round/>
            <a:headEnd/>
            <a:tailEnd/>
          </a:ln>
          <a:effectLst/>
        </p:spPr>
        <p:txBody>
          <a:bodyPr/>
          <a:lstStyle/>
          <a:p>
            <a:pPr>
              <a:defRPr/>
            </a:pPr>
            <a:endParaRPr lang="en-US"/>
          </a:p>
        </p:txBody>
      </p:sp>
      <p:sp>
        <p:nvSpPr>
          <p:cNvPr id="10" name="Text Box 10"/>
          <p:cNvSpPr txBox="1">
            <a:spLocks noChangeArrowheads="1"/>
          </p:cNvSpPr>
          <p:nvPr userDrawn="1"/>
        </p:nvSpPr>
        <p:spPr bwMode="auto">
          <a:xfrm>
            <a:off x="152400" y="685800"/>
            <a:ext cx="2286000" cy="461665"/>
          </a:xfrm>
          <a:prstGeom prst="rect">
            <a:avLst/>
          </a:prstGeom>
          <a:noFill/>
          <a:ln w="9525">
            <a:noFill/>
            <a:miter lim="800000"/>
            <a:headEnd/>
            <a:tailEnd/>
          </a:ln>
          <a:effectLst/>
        </p:spPr>
        <p:txBody>
          <a:bodyPr>
            <a:spAutoFit/>
          </a:bodyPr>
          <a:lstStyle/>
          <a:p>
            <a:pPr algn="r">
              <a:defRPr/>
            </a:pPr>
            <a:r>
              <a:rPr lang="en-US" sz="1200" b="1" dirty="0" smtClean="0">
                <a:latin typeface="Verdana" pitchFamily="34" charset="0"/>
              </a:rPr>
              <a:t>ENGR330-1 Engineering</a:t>
            </a:r>
          </a:p>
          <a:p>
            <a:pPr algn="r">
              <a:defRPr/>
            </a:pPr>
            <a:r>
              <a:rPr lang="en-US" sz="1200" b="1" dirty="0" smtClean="0">
                <a:latin typeface="Verdana" pitchFamily="34" charset="0"/>
              </a:rPr>
              <a:t>Service Projects</a:t>
            </a:r>
            <a:endParaRPr lang="en-US" sz="1200" b="1" dirty="0">
              <a:latin typeface="Verdana" pitchFamily="34" charset="0"/>
            </a:endParaRPr>
          </a:p>
        </p:txBody>
      </p:sp>
      <p:sp>
        <p:nvSpPr>
          <p:cNvPr id="2" name="Title Placeholder 1"/>
          <p:cNvSpPr>
            <a:spLocks noGrp="1"/>
          </p:cNvSpPr>
          <p:nvPr>
            <p:ph type="title"/>
          </p:nvPr>
        </p:nvSpPr>
        <p:spPr>
          <a:xfrm>
            <a:off x="2438400" y="0"/>
            <a:ext cx="6705600" cy="1143000"/>
          </a:xfrm>
          <a:prstGeom prst="rect">
            <a:avLst/>
          </a:prstGeom>
        </p:spPr>
        <p:txBody>
          <a:bodyPr vert="horz" lIns="91440" tIns="45720" rIns="91440" bIns="45720" rtlCol="0" anchor="ctr">
            <a:noAutofit/>
          </a:bodyPr>
          <a:lstStyle/>
          <a:p>
            <a:r>
              <a:rPr lang="en-US" smtClean="0"/>
              <a:t>Click to edit Master title style</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solidFill>
                <a:latin typeface="Verdana" pitchFamily="34" charset="0"/>
                <a:ea typeface="Verdana" pitchFamily="34" charset="0"/>
                <a:cs typeface="Verdana" pitchFamily="34" charset="0"/>
              </a:defRPr>
            </a:lvl1pPr>
          </a:lstStyle>
          <a:p>
            <a:r>
              <a:rPr lang="en-US" smtClean="0"/>
              <a:t>Introduction</a:t>
            </a:r>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r" defTabSz="914400" rtl="0" eaLnBrk="1" latinLnBrk="0" hangingPunct="1">
        <a:spcBef>
          <a:spcPct val="0"/>
        </a:spcBef>
        <a:buNone/>
        <a:defRPr sz="3600" b="1" kern="1200">
          <a:solidFill>
            <a:schemeClr val="tx1"/>
          </a:solidFill>
          <a:latin typeface="Verdana" pitchFamily="34" charset="0"/>
          <a:ea typeface="Verdana" pitchFamily="34" charset="0"/>
          <a:cs typeface="Verdana" pitchFamily="34" charset="0"/>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Verdana" pitchFamily="34" charset="0"/>
          <a:ea typeface="Verdana" pitchFamily="34" charset="0"/>
          <a:cs typeface="Verdana"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Verdana" pitchFamily="34" charset="0"/>
          <a:ea typeface="Verdana" pitchFamily="34" charset="0"/>
          <a:cs typeface="Verdana"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Verdana" pitchFamily="34" charset="0"/>
          <a:ea typeface="Verdana" pitchFamily="34" charset="0"/>
          <a:cs typeface="Verdana"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60930" name="Rectangle 2"/>
          <p:cNvSpPr>
            <a:spLocks noGrp="1" noChangeArrowheads="1"/>
          </p:cNvSpPr>
          <p:nvPr>
            <p:ph type="title"/>
          </p:nvPr>
        </p:nvSpPr>
        <p:spPr>
          <a:xfrm>
            <a:off x="2892425" y="76200"/>
            <a:ext cx="6251575" cy="1066800"/>
          </a:xfrm>
          <a:noFill/>
          <a:ln/>
        </p:spPr>
        <p:txBody>
          <a:bodyPr/>
          <a:lstStyle/>
          <a:p>
            <a:r>
              <a:rPr lang="en-US" sz="3200" dirty="0" smtClean="0"/>
              <a:t>Project: </a:t>
            </a:r>
            <a:r>
              <a:rPr lang="en-US" sz="3200" dirty="0" err="1" smtClean="0"/>
              <a:t>ReStore</a:t>
            </a:r>
            <a:r>
              <a:rPr lang="en-US" sz="3200" dirty="0" smtClean="0"/>
              <a:t> Inventory Control System</a:t>
            </a:r>
            <a:endParaRPr lang="en-US" sz="3200" dirty="0"/>
          </a:p>
        </p:txBody>
      </p:sp>
      <p:sp>
        <p:nvSpPr>
          <p:cNvPr id="1660933" name="Text Box 5"/>
          <p:cNvSpPr txBox="1">
            <a:spLocks noChangeArrowheads="1"/>
          </p:cNvSpPr>
          <p:nvPr/>
        </p:nvSpPr>
        <p:spPr bwMode="auto">
          <a:xfrm>
            <a:off x="5908675" y="3219450"/>
            <a:ext cx="1939925" cy="752475"/>
          </a:xfrm>
          <a:prstGeom prst="rect">
            <a:avLst/>
          </a:prstGeom>
          <a:noFill/>
          <a:ln w="12700">
            <a:noFill/>
            <a:miter lim="800000"/>
            <a:headEnd/>
            <a:tailEnd/>
          </a:ln>
          <a:effectLst/>
        </p:spPr>
        <p:txBody>
          <a:bodyPr lIns="82048" tIns="41025" rIns="82048" bIns="41025">
            <a:spAutoFit/>
          </a:bodyPr>
          <a:lstStyle/>
          <a:p>
            <a:pPr algn="ctr" defTabSz="820738">
              <a:spcBef>
                <a:spcPct val="50000"/>
              </a:spcBef>
            </a:pPr>
            <a:r>
              <a:rPr lang="en-US" sz="2200"/>
              <a:t>Image from Project</a:t>
            </a:r>
          </a:p>
        </p:txBody>
      </p:sp>
      <p:sp>
        <p:nvSpPr>
          <p:cNvPr id="1660937" name="Rectangle 9"/>
          <p:cNvSpPr>
            <a:spLocks noChangeArrowheads="1"/>
          </p:cNvSpPr>
          <p:nvPr/>
        </p:nvSpPr>
        <p:spPr bwMode="auto">
          <a:xfrm>
            <a:off x="298450" y="1268413"/>
            <a:ext cx="8448675" cy="726878"/>
          </a:xfrm>
          <a:prstGeom prst="rect">
            <a:avLst/>
          </a:prstGeom>
          <a:noFill/>
          <a:ln w="12700">
            <a:noFill/>
            <a:miter lim="800000"/>
            <a:headEnd/>
            <a:tailEnd/>
          </a:ln>
          <a:effectLst/>
        </p:spPr>
        <p:txBody>
          <a:bodyPr wrap="square" lIns="81194" tIns="39884" rIns="81194" bIns="39884">
            <a:spAutoFit/>
          </a:bodyPr>
          <a:lstStyle/>
          <a:p>
            <a:pPr defTabSz="820738"/>
            <a:r>
              <a:rPr lang="en-US" sz="1400" b="1" u="sng" dirty="0" smtClean="0"/>
              <a:t>Background</a:t>
            </a:r>
            <a:r>
              <a:rPr lang="en-US" sz="1400" dirty="0" smtClean="0"/>
              <a:t>:  : The </a:t>
            </a:r>
            <a:r>
              <a:rPr lang="en-US" sz="1400" dirty="0" err="1" smtClean="0"/>
              <a:t>ReStore</a:t>
            </a:r>
            <a:r>
              <a:rPr lang="en-US" sz="1400" dirty="0" smtClean="0"/>
              <a:t> has been having problems with inventory control.  They are looking for a solution that will help keep track of the quantity of merchandise as well as the price of the merchandise.</a:t>
            </a:r>
          </a:p>
          <a:p>
            <a:pPr marL="409575" lvl="1" defTabSz="820738"/>
            <a:endParaRPr lang="en-US" sz="1400" dirty="0"/>
          </a:p>
        </p:txBody>
      </p:sp>
      <p:sp>
        <p:nvSpPr>
          <p:cNvPr id="1660938" name="Rectangle 10"/>
          <p:cNvSpPr>
            <a:spLocks noChangeArrowheads="1"/>
          </p:cNvSpPr>
          <p:nvPr/>
        </p:nvSpPr>
        <p:spPr bwMode="auto">
          <a:xfrm>
            <a:off x="298450" y="1828800"/>
            <a:ext cx="4086225" cy="5897523"/>
          </a:xfrm>
          <a:prstGeom prst="rect">
            <a:avLst/>
          </a:prstGeom>
          <a:noFill/>
          <a:ln w="12700">
            <a:noFill/>
            <a:miter lim="800000"/>
            <a:headEnd/>
            <a:tailEnd/>
          </a:ln>
          <a:effectLst/>
        </p:spPr>
        <p:txBody>
          <a:bodyPr wrap="square" lIns="81194" tIns="39884" rIns="81194" bIns="39884">
            <a:spAutoFit/>
          </a:bodyPr>
          <a:lstStyle/>
          <a:p>
            <a:pPr defTabSz="820738"/>
            <a:endParaRPr lang="en-US" sz="1400" dirty="0" smtClean="0"/>
          </a:p>
          <a:p>
            <a:pPr defTabSz="820738"/>
            <a:r>
              <a:rPr lang="en-US" sz="1400" b="1" u="sng" dirty="0" smtClean="0"/>
              <a:t>Objectives:</a:t>
            </a:r>
          </a:p>
          <a:p>
            <a:pPr marL="168275" lvl="0" indent="-168275" defTabSz="820738">
              <a:buFont typeface="Arial" pitchFamily="34" charset="0"/>
              <a:buChar char="•"/>
            </a:pPr>
            <a:r>
              <a:rPr lang="en-US" sz="1400" dirty="0" smtClean="0"/>
              <a:t> The solution must be inexpensive.</a:t>
            </a:r>
          </a:p>
          <a:p>
            <a:pPr marL="168275" indent="-168275" defTabSz="820738">
              <a:buFont typeface="Arial" pitchFamily="34" charset="0"/>
              <a:buChar char="•"/>
            </a:pPr>
            <a:r>
              <a:rPr lang="en-US" sz="1400" dirty="0" smtClean="0"/>
              <a:t> The solution should be able to keep track of the quantity of products in the store.</a:t>
            </a:r>
          </a:p>
          <a:p>
            <a:pPr marL="168275" lvl="0" indent="-168275" defTabSz="820738">
              <a:buFont typeface="Arial" pitchFamily="34" charset="0"/>
              <a:buChar char="•"/>
            </a:pPr>
            <a:r>
              <a:rPr lang="en-US" sz="1400" dirty="0" smtClean="0"/>
              <a:t> The solution should also keep track of the price of products.</a:t>
            </a:r>
          </a:p>
          <a:p>
            <a:pPr marL="168275" indent="-168275" defTabSz="820738">
              <a:buFont typeface="Arial" pitchFamily="34" charset="0"/>
              <a:buChar char="•"/>
            </a:pPr>
            <a:r>
              <a:rPr lang="en-US" sz="1400" dirty="0" smtClean="0"/>
              <a:t> The solution should be simple and easy for volunteers to use. </a:t>
            </a:r>
          </a:p>
          <a:p>
            <a:pPr marL="168275" lvl="0" indent="-168275" defTabSz="820738">
              <a:buFont typeface="Arial" pitchFamily="34" charset="0"/>
              <a:buChar char="•"/>
            </a:pPr>
            <a:r>
              <a:rPr lang="en-US" sz="1400" dirty="0" smtClean="0"/>
              <a:t> The solution should reliable and maintainable over time.</a:t>
            </a:r>
          </a:p>
          <a:p>
            <a:pPr marL="168275" lvl="0" indent="-168275" defTabSz="820738">
              <a:buFont typeface="Arial" pitchFamily="34" charset="0"/>
              <a:buChar char="•"/>
            </a:pPr>
            <a:endParaRPr lang="en-US" sz="1400" dirty="0" smtClean="0"/>
          </a:p>
          <a:p>
            <a:pPr marL="168275" indent="-168275" defTabSz="820738"/>
            <a:r>
              <a:rPr lang="en-US" sz="1400" b="1" u="sng" dirty="0" smtClean="0"/>
              <a:t>Findings/Solutions:</a:t>
            </a:r>
          </a:p>
          <a:p>
            <a:pPr marL="168275" indent="-168275" defTabSz="820738">
              <a:buFont typeface="Arial" pitchFamily="34" charset="0"/>
              <a:buChar char="•"/>
            </a:pPr>
            <a:r>
              <a:rPr lang="en-US" sz="1400" dirty="0" smtClean="0"/>
              <a:t> If full effort and dedication is put into it, the “laminated sheet” idea could meet all design requirements.  However, it carries with it many potential problems down the road, and puts more risk on the business owner.</a:t>
            </a:r>
          </a:p>
          <a:p>
            <a:pPr marL="168275" indent="-168275" defTabSz="820738">
              <a:buFont typeface="Arial" pitchFamily="34" charset="0"/>
              <a:buChar char="•"/>
            </a:pPr>
            <a:r>
              <a:rPr lang="en-US" sz="1400" dirty="0" smtClean="0"/>
              <a:t> A simple excel spreadsheet is not as fancy, but can meet the </a:t>
            </a:r>
            <a:r>
              <a:rPr lang="en-US" sz="1400" dirty="0" err="1" smtClean="0"/>
              <a:t>ReStore’s</a:t>
            </a:r>
            <a:r>
              <a:rPr lang="en-US" sz="1400" dirty="0" smtClean="0"/>
              <a:t> needs with much less risk involved. </a:t>
            </a:r>
          </a:p>
          <a:p>
            <a:pPr marL="168275" indent="-168275" defTabSz="820738">
              <a:buFont typeface="Arial" pitchFamily="34" charset="0"/>
              <a:buChar char="•"/>
            </a:pPr>
            <a:endParaRPr lang="en-US" sz="1400" dirty="0" smtClean="0"/>
          </a:p>
          <a:p>
            <a:pPr marL="168275" indent="-168275" defTabSz="820738"/>
            <a:endParaRPr lang="en-US" sz="1400" dirty="0" smtClean="0"/>
          </a:p>
          <a:p>
            <a:pPr marL="168275" indent="-168275" defTabSz="820738"/>
            <a:endParaRPr lang="en-US" sz="1400" dirty="0" smtClean="0"/>
          </a:p>
          <a:p>
            <a:pPr defTabSz="820738"/>
            <a:endParaRPr lang="en-US" sz="1400" dirty="0"/>
          </a:p>
          <a:p>
            <a:pPr defTabSz="820738"/>
            <a:endParaRPr lang="en-US" sz="1400" dirty="0"/>
          </a:p>
          <a:p>
            <a:pPr marL="409575" lvl="1" defTabSz="820738"/>
            <a:endParaRPr lang="en-US" sz="1400" dirty="0"/>
          </a:p>
        </p:txBody>
      </p:sp>
      <p:sp>
        <p:nvSpPr>
          <p:cNvPr id="1660941" name="Rectangle 13"/>
          <p:cNvSpPr>
            <a:spLocks noChangeArrowheads="1"/>
          </p:cNvSpPr>
          <p:nvPr/>
        </p:nvSpPr>
        <p:spPr bwMode="auto">
          <a:xfrm>
            <a:off x="4343400" y="2133600"/>
            <a:ext cx="4475162" cy="4038600"/>
          </a:xfrm>
          <a:prstGeom prst="rect">
            <a:avLst/>
          </a:prstGeom>
          <a:solidFill>
            <a:srgbClr val="FCFEB9"/>
          </a:solidFill>
          <a:ln w="12700">
            <a:solidFill>
              <a:schemeClr val="tx1"/>
            </a:solidFill>
            <a:miter lim="800000"/>
            <a:headEnd/>
            <a:tailEnd/>
          </a:ln>
          <a:effectLst/>
        </p:spPr>
        <p:txBody>
          <a:bodyPr wrap="none" anchor="ctr"/>
          <a:lstStyle/>
          <a:p>
            <a:endParaRPr lang="en-US"/>
          </a:p>
        </p:txBody>
      </p:sp>
      <p:sp>
        <p:nvSpPr>
          <p:cNvPr id="23" name="Slide Number Placeholder 22"/>
          <p:cNvSpPr>
            <a:spLocks noGrp="1"/>
          </p:cNvSpPr>
          <p:nvPr>
            <p:ph type="sldNum" sz="quarter" idx="11"/>
          </p:nvPr>
        </p:nvSpPr>
        <p:spPr>
          <a:xfrm>
            <a:off x="7010400" y="6492875"/>
            <a:ext cx="2133600" cy="365125"/>
          </a:xfrm>
        </p:spPr>
        <p:txBody>
          <a:bodyPr/>
          <a:lstStyle/>
          <a:p>
            <a:fld id="{BC4A4149-F86D-4576-8F6B-20C233E332E7}" type="slidenum">
              <a:rPr lang="en-US" smtClean="0"/>
              <a:pPr/>
              <a:t>1</a:t>
            </a:fld>
            <a:endParaRPr lang="en-US" dirty="0"/>
          </a:p>
        </p:txBody>
      </p:sp>
      <p:graphicFrame>
        <p:nvGraphicFramePr>
          <p:cNvPr id="11" name="Table 10"/>
          <p:cNvGraphicFramePr>
            <a:graphicFrameLocks noGrp="1"/>
          </p:cNvGraphicFramePr>
          <p:nvPr/>
        </p:nvGraphicFramePr>
        <p:xfrm>
          <a:off x="4495800" y="2286000"/>
          <a:ext cx="4191000" cy="3657603"/>
        </p:xfrm>
        <a:graphic>
          <a:graphicData uri="http://schemas.openxmlformats.org/drawingml/2006/table">
            <a:tbl>
              <a:tblPr/>
              <a:tblGrid>
                <a:gridCol w="887707"/>
                <a:gridCol w="369593"/>
                <a:gridCol w="663220"/>
                <a:gridCol w="614566"/>
                <a:gridCol w="674316"/>
                <a:gridCol w="981598"/>
              </a:tblGrid>
              <a:tr h="496054">
                <a:tc>
                  <a:txBody>
                    <a:bodyPr/>
                    <a:lstStyle/>
                    <a:p>
                      <a:pPr algn="l" fontAlgn="b"/>
                      <a:r>
                        <a:rPr lang="en-US" sz="1000" b="0" i="0" u="none" strike="noStrike">
                          <a:latin typeface="Verdana"/>
                        </a:rPr>
                        <a:t> </a:t>
                      </a:r>
                    </a:p>
                  </a:txBody>
                  <a:tcPr marL="12415" marR="12415" marT="124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latin typeface="Verdana"/>
                        </a:rPr>
                        <a:t>Cost</a:t>
                      </a:r>
                    </a:p>
                  </a:txBody>
                  <a:tcPr marL="12415" marR="12415" marT="124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latin typeface="Verdana"/>
                        </a:rPr>
                        <a:t>Quantity Control</a:t>
                      </a:r>
                    </a:p>
                  </a:txBody>
                  <a:tcPr marL="12415" marR="12415" marT="124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latin typeface="Verdana"/>
                        </a:rPr>
                        <a:t>Price Control</a:t>
                      </a:r>
                    </a:p>
                  </a:txBody>
                  <a:tcPr marL="12415" marR="12415" marT="124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latin typeface="Verdana"/>
                        </a:rPr>
                        <a:t>Easy to use</a:t>
                      </a:r>
                    </a:p>
                  </a:txBody>
                  <a:tcPr marL="12415" marR="12415" marT="124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latin typeface="Verdana"/>
                        </a:rPr>
                        <a:t>Reliable/Maintainable</a:t>
                      </a:r>
                    </a:p>
                  </a:txBody>
                  <a:tcPr marL="12415" marR="12415" marT="124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6890">
                <a:tc>
                  <a:txBody>
                    <a:bodyPr/>
                    <a:lstStyle/>
                    <a:p>
                      <a:pPr algn="l" fontAlgn="b"/>
                      <a:r>
                        <a:rPr lang="en-US" sz="1000" b="0" i="0" u="none" strike="noStrike">
                          <a:latin typeface="Verdana"/>
                        </a:rPr>
                        <a:t>Price Tags</a:t>
                      </a:r>
                    </a:p>
                  </a:txBody>
                  <a:tcPr marL="12415" marR="12415" marT="124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000" b="0" i="0" u="none" strike="noStrike">
                          <a:latin typeface="Verdana"/>
                        </a:rPr>
                        <a:t>1</a:t>
                      </a:r>
                    </a:p>
                  </a:txBody>
                  <a:tcPr marL="12415" marR="12415" marT="124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000" b="0" i="0" u="none" strike="noStrike">
                          <a:latin typeface="Verdana"/>
                        </a:rPr>
                        <a:t>3</a:t>
                      </a:r>
                    </a:p>
                  </a:txBody>
                  <a:tcPr marL="12415" marR="12415" marT="124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000" b="0" i="0" u="none" strike="noStrike">
                          <a:latin typeface="Verdana"/>
                        </a:rPr>
                        <a:t>2</a:t>
                      </a:r>
                    </a:p>
                  </a:txBody>
                  <a:tcPr marL="12415" marR="12415" marT="124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000" b="0" i="0" u="none" strike="noStrike">
                          <a:latin typeface="Verdana"/>
                        </a:rPr>
                        <a:t>3</a:t>
                      </a:r>
                    </a:p>
                  </a:txBody>
                  <a:tcPr marL="12415" marR="12415" marT="124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000" b="0" i="0" u="none" strike="noStrike">
                          <a:latin typeface="Verdana"/>
                        </a:rPr>
                        <a:t>1</a:t>
                      </a:r>
                    </a:p>
                  </a:txBody>
                  <a:tcPr marL="12415" marR="12415" marT="124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99975">
                <a:tc>
                  <a:txBody>
                    <a:bodyPr/>
                    <a:lstStyle/>
                    <a:p>
                      <a:pPr algn="l" fontAlgn="b"/>
                      <a:r>
                        <a:rPr lang="en-US" sz="1000" b="0" i="0" u="none" strike="noStrike">
                          <a:latin typeface="Verdana"/>
                        </a:rPr>
                        <a:t>Laminated Sheet </a:t>
                      </a:r>
                    </a:p>
                  </a:txBody>
                  <a:tcPr marL="12415" marR="12415" marT="124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000" b="0" i="0" u="none" strike="noStrike">
                          <a:latin typeface="Verdana"/>
                        </a:rPr>
                        <a:t>2</a:t>
                      </a:r>
                    </a:p>
                  </a:txBody>
                  <a:tcPr marL="12415" marR="12415" marT="124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000" b="0" i="0" u="none" strike="noStrike">
                          <a:latin typeface="Verdana"/>
                        </a:rPr>
                        <a:t>3</a:t>
                      </a:r>
                    </a:p>
                  </a:txBody>
                  <a:tcPr marL="12415" marR="12415" marT="124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000" b="0" i="0" u="none" strike="noStrike">
                          <a:latin typeface="Verdana"/>
                        </a:rPr>
                        <a:t>2</a:t>
                      </a:r>
                    </a:p>
                  </a:txBody>
                  <a:tcPr marL="12415" marR="12415" marT="124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000" b="0" i="0" u="none" strike="noStrike">
                          <a:latin typeface="Verdana"/>
                        </a:rPr>
                        <a:t>3</a:t>
                      </a:r>
                    </a:p>
                  </a:txBody>
                  <a:tcPr marL="12415" marR="12415" marT="124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000" b="0" i="0" u="none" strike="noStrike">
                          <a:latin typeface="Verdana"/>
                        </a:rPr>
                        <a:t>1</a:t>
                      </a:r>
                    </a:p>
                  </a:txBody>
                  <a:tcPr marL="12415" marR="12415" marT="124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80477">
                <a:tc>
                  <a:txBody>
                    <a:bodyPr/>
                    <a:lstStyle/>
                    <a:p>
                      <a:pPr algn="l" fontAlgn="b"/>
                      <a:r>
                        <a:rPr lang="en-US" sz="1000" b="0" i="0" u="none" strike="noStrike">
                          <a:latin typeface="Verdana"/>
                        </a:rPr>
                        <a:t>Excel Spreadsheet </a:t>
                      </a:r>
                    </a:p>
                  </a:txBody>
                  <a:tcPr marL="12415" marR="12415" marT="124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000" b="0" i="0" u="none" strike="noStrike">
                          <a:latin typeface="Verdana"/>
                        </a:rPr>
                        <a:t>3</a:t>
                      </a:r>
                    </a:p>
                  </a:txBody>
                  <a:tcPr marL="12415" marR="12415" marT="124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000" b="0" i="0" u="none" strike="noStrike">
                          <a:latin typeface="Verdana"/>
                        </a:rPr>
                        <a:t>3</a:t>
                      </a:r>
                    </a:p>
                  </a:txBody>
                  <a:tcPr marL="12415" marR="12415" marT="124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000" b="0" i="0" u="none" strike="noStrike">
                          <a:latin typeface="Verdana"/>
                        </a:rPr>
                        <a:t>2</a:t>
                      </a:r>
                    </a:p>
                  </a:txBody>
                  <a:tcPr marL="12415" marR="12415" marT="124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000" b="0" i="0" u="none" strike="noStrike">
                          <a:latin typeface="Verdana"/>
                        </a:rPr>
                        <a:t>2</a:t>
                      </a:r>
                    </a:p>
                  </a:txBody>
                  <a:tcPr marL="12415" marR="12415" marT="124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000" b="0" i="0" u="none" strike="noStrike">
                          <a:latin typeface="Verdana"/>
                        </a:rPr>
                        <a:t>3</a:t>
                      </a:r>
                    </a:p>
                  </a:txBody>
                  <a:tcPr marL="12415" marR="12415" marT="124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6890">
                <a:tc>
                  <a:txBody>
                    <a:bodyPr/>
                    <a:lstStyle/>
                    <a:p>
                      <a:pPr algn="l" fontAlgn="b"/>
                      <a:endParaRPr lang="en-US" sz="1000" b="0" i="0" u="none" strike="noStrike">
                        <a:latin typeface="Verdana"/>
                      </a:endParaRPr>
                    </a:p>
                  </a:txBody>
                  <a:tcPr marL="12415" marR="12415" marT="1241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US" sz="1000" b="0" i="0" u="none" strike="noStrike">
                        <a:latin typeface="Verdana"/>
                      </a:endParaRPr>
                    </a:p>
                  </a:txBody>
                  <a:tcPr marL="12415" marR="12415" marT="1241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US" sz="1000" b="0" i="0" u="none" strike="noStrike">
                        <a:latin typeface="Verdana"/>
                      </a:endParaRPr>
                    </a:p>
                  </a:txBody>
                  <a:tcPr marL="12415" marR="12415" marT="1241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1000" b="0" i="0" u="none" strike="noStrike">
                        <a:latin typeface="Verdana"/>
                      </a:endParaRPr>
                    </a:p>
                  </a:txBody>
                  <a:tcPr marL="12415" marR="12415" marT="1241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1000" b="0" i="0" u="none" strike="noStrike">
                        <a:latin typeface="Verdana"/>
                      </a:endParaRPr>
                    </a:p>
                  </a:txBody>
                  <a:tcPr marL="12415" marR="12415" marT="1241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1000" b="0" i="0" u="none" strike="noStrike">
                        <a:latin typeface="Verdana"/>
                      </a:endParaRPr>
                    </a:p>
                  </a:txBody>
                  <a:tcPr marL="12415" marR="12415" marT="12415" marB="0" anchor="b">
                    <a:lnL>
                      <a:noFill/>
                    </a:lnL>
                    <a:lnR>
                      <a:noFill/>
                    </a:lnR>
                    <a:lnT w="6350" cap="flat" cmpd="sng" algn="ctr">
                      <a:solidFill>
                        <a:srgbClr val="000000"/>
                      </a:solidFill>
                      <a:prstDash val="solid"/>
                      <a:round/>
                      <a:headEnd type="none" w="med" len="med"/>
                      <a:tailEnd type="none" w="med" len="med"/>
                    </a:lnT>
                    <a:lnB>
                      <a:noFill/>
                    </a:lnB>
                  </a:tcPr>
                </a:tc>
              </a:tr>
              <a:tr h="399975">
                <a:tc>
                  <a:txBody>
                    <a:bodyPr/>
                    <a:lstStyle/>
                    <a:p>
                      <a:pPr algn="l" fontAlgn="b"/>
                      <a:r>
                        <a:rPr lang="en-US" sz="1000" b="0" i="0" u="none" strike="noStrike">
                          <a:latin typeface="Verdana"/>
                        </a:rPr>
                        <a:t> </a:t>
                      </a:r>
                    </a:p>
                  </a:txBody>
                  <a:tcPr marL="12415" marR="12415" marT="124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latin typeface="Verdana"/>
                        </a:rPr>
                        <a:t>Total</a:t>
                      </a:r>
                    </a:p>
                  </a:txBody>
                  <a:tcPr marL="12415" marR="12415" marT="124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US" sz="1000" b="0" i="0" u="none" strike="noStrike">
                        <a:latin typeface="Verdana"/>
                      </a:endParaRPr>
                    </a:p>
                  </a:txBody>
                  <a:tcPr marL="12415" marR="12415" marT="12415"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en-US" sz="1000" b="0" i="0" u="none" strike="noStrike">
                          <a:latin typeface="Verdana"/>
                        </a:rPr>
                        <a:t>Key</a:t>
                      </a:r>
                    </a:p>
                  </a:txBody>
                  <a:tcPr marL="12415" marR="12415" marT="12415" marB="0" anchor="b">
                    <a:lnL>
                      <a:noFill/>
                    </a:lnL>
                    <a:lnR>
                      <a:noFill/>
                    </a:lnR>
                    <a:lnT>
                      <a:noFill/>
                    </a:lnT>
                    <a:lnB>
                      <a:noFill/>
                    </a:lnB>
                  </a:tcPr>
                </a:tc>
                <a:tc>
                  <a:txBody>
                    <a:bodyPr/>
                    <a:lstStyle/>
                    <a:p>
                      <a:pPr algn="l" fontAlgn="b"/>
                      <a:endParaRPr lang="en-US" sz="1000" b="0" i="0" u="none" strike="noStrike">
                        <a:latin typeface="Verdana"/>
                      </a:endParaRPr>
                    </a:p>
                  </a:txBody>
                  <a:tcPr marL="12415" marR="12415" marT="12415" marB="0" anchor="b">
                    <a:lnL>
                      <a:noFill/>
                    </a:lnL>
                    <a:lnR>
                      <a:noFill/>
                    </a:lnR>
                    <a:lnT>
                      <a:noFill/>
                    </a:lnT>
                    <a:lnB>
                      <a:noFill/>
                    </a:lnB>
                  </a:tcPr>
                </a:tc>
                <a:tc>
                  <a:txBody>
                    <a:bodyPr/>
                    <a:lstStyle/>
                    <a:p>
                      <a:pPr algn="l" fontAlgn="b"/>
                      <a:endParaRPr lang="en-US" sz="1000" b="0" i="0" u="none" strike="noStrike">
                        <a:latin typeface="Verdana"/>
                      </a:endParaRPr>
                    </a:p>
                  </a:txBody>
                  <a:tcPr marL="12415" marR="12415" marT="12415" marB="0" anchor="b">
                    <a:lnL>
                      <a:noFill/>
                    </a:lnL>
                    <a:lnR>
                      <a:noFill/>
                    </a:lnR>
                    <a:lnT>
                      <a:noFill/>
                    </a:lnT>
                    <a:lnB>
                      <a:noFill/>
                    </a:lnB>
                  </a:tcPr>
                </a:tc>
              </a:tr>
              <a:tr h="266890">
                <a:tc>
                  <a:txBody>
                    <a:bodyPr/>
                    <a:lstStyle/>
                    <a:p>
                      <a:pPr algn="l" fontAlgn="b"/>
                      <a:r>
                        <a:rPr lang="en-US" sz="1000" b="0" i="0" u="none" strike="noStrike">
                          <a:latin typeface="Verdana"/>
                        </a:rPr>
                        <a:t>Price Tags</a:t>
                      </a:r>
                    </a:p>
                  </a:txBody>
                  <a:tcPr marL="12415" marR="12415" marT="124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000" b="0" i="0" u="none" strike="noStrike">
                          <a:latin typeface="Verdana"/>
                        </a:rPr>
                        <a:t>10</a:t>
                      </a:r>
                    </a:p>
                  </a:txBody>
                  <a:tcPr marL="12415" marR="12415" marT="124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US" sz="1000" b="0" i="0" u="none" strike="noStrike">
                        <a:latin typeface="Verdana"/>
                      </a:endParaRPr>
                    </a:p>
                  </a:txBody>
                  <a:tcPr marL="12415" marR="12415" marT="12415" marB="0" anchor="b">
                    <a:lnL w="6350" cap="flat" cmpd="sng" algn="ctr">
                      <a:solidFill>
                        <a:srgbClr val="000000"/>
                      </a:solidFill>
                      <a:prstDash val="solid"/>
                      <a:round/>
                      <a:headEnd type="none" w="med" len="med"/>
                      <a:tailEnd type="none" w="med" len="med"/>
                    </a:lnL>
                    <a:lnR>
                      <a:noFill/>
                    </a:lnR>
                    <a:lnT>
                      <a:noFill/>
                    </a:lnT>
                    <a:lnB>
                      <a:noFill/>
                    </a:lnB>
                  </a:tcPr>
                </a:tc>
                <a:tc gridSpan="3">
                  <a:txBody>
                    <a:bodyPr/>
                    <a:lstStyle/>
                    <a:p>
                      <a:pPr algn="l" fontAlgn="b"/>
                      <a:r>
                        <a:rPr lang="en-US" sz="1000" b="0" i="0" u="none" strike="noStrike">
                          <a:latin typeface="Verdana"/>
                        </a:rPr>
                        <a:t>1 - Does not meet objective</a:t>
                      </a:r>
                    </a:p>
                  </a:txBody>
                  <a:tcPr marL="12415" marR="12415" marT="12415" marB="0" anchor="b">
                    <a:lnL>
                      <a:noFill/>
                    </a:lnL>
                    <a:lnR>
                      <a:noFill/>
                    </a:lnR>
                    <a:lnT>
                      <a:noFill/>
                    </a:lnT>
                    <a:lnB>
                      <a:noFill/>
                    </a:lnB>
                  </a:tcPr>
                </a:tc>
                <a:tc hMerge="1">
                  <a:txBody>
                    <a:bodyPr/>
                    <a:lstStyle/>
                    <a:p>
                      <a:endParaRPr lang="en-US"/>
                    </a:p>
                  </a:txBody>
                  <a:tcPr/>
                </a:tc>
                <a:tc hMerge="1">
                  <a:txBody>
                    <a:bodyPr/>
                    <a:lstStyle/>
                    <a:p>
                      <a:endParaRPr lang="en-US"/>
                    </a:p>
                  </a:txBody>
                  <a:tcPr/>
                </a:tc>
              </a:tr>
              <a:tr h="399975">
                <a:tc>
                  <a:txBody>
                    <a:bodyPr/>
                    <a:lstStyle/>
                    <a:p>
                      <a:pPr algn="l" fontAlgn="b"/>
                      <a:r>
                        <a:rPr lang="en-US" sz="1000" b="0" i="0" u="none" strike="noStrike">
                          <a:latin typeface="Verdana"/>
                        </a:rPr>
                        <a:t>Laminated Sheet</a:t>
                      </a:r>
                    </a:p>
                  </a:txBody>
                  <a:tcPr marL="12415" marR="12415" marT="124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000" b="0" i="0" u="none" strike="noStrike">
                          <a:latin typeface="Verdana"/>
                        </a:rPr>
                        <a:t>11</a:t>
                      </a:r>
                    </a:p>
                  </a:txBody>
                  <a:tcPr marL="12415" marR="12415" marT="124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US" sz="1000" b="0" i="0" u="none" strike="noStrike">
                        <a:latin typeface="Verdana"/>
                      </a:endParaRPr>
                    </a:p>
                  </a:txBody>
                  <a:tcPr marL="12415" marR="12415" marT="12415" marB="0" anchor="b">
                    <a:lnL w="6350" cap="flat" cmpd="sng" algn="ctr">
                      <a:solidFill>
                        <a:srgbClr val="000000"/>
                      </a:solidFill>
                      <a:prstDash val="solid"/>
                      <a:round/>
                      <a:headEnd type="none" w="med" len="med"/>
                      <a:tailEnd type="none" w="med" len="med"/>
                    </a:lnL>
                    <a:lnR>
                      <a:noFill/>
                    </a:lnR>
                    <a:lnT>
                      <a:noFill/>
                    </a:lnT>
                    <a:lnB>
                      <a:noFill/>
                    </a:lnB>
                  </a:tcPr>
                </a:tc>
                <a:tc gridSpan="3">
                  <a:txBody>
                    <a:bodyPr/>
                    <a:lstStyle/>
                    <a:p>
                      <a:pPr algn="l" fontAlgn="b"/>
                      <a:r>
                        <a:rPr lang="en-US" sz="1000" b="0" i="0" u="none" strike="noStrike">
                          <a:latin typeface="Verdana"/>
                        </a:rPr>
                        <a:t>2 - Partially meets objective</a:t>
                      </a:r>
                    </a:p>
                  </a:txBody>
                  <a:tcPr marL="12415" marR="12415" marT="12415" marB="0" anchor="b">
                    <a:lnL>
                      <a:noFill/>
                    </a:lnL>
                    <a:lnR>
                      <a:noFill/>
                    </a:lnR>
                    <a:lnT>
                      <a:noFill/>
                    </a:lnT>
                    <a:lnB>
                      <a:noFill/>
                    </a:lnB>
                  </a:tcPr>
                </a:tc>
                <a:tc hMerge="1">
                  <a:txBody>
                    <a:bodyPr/>
                    <a:lstStyle/>
                    <a:p>
                      <a:endParaRPr lang="en-US"/>
                    </a:p>
                  </a:txBody>
                  <a:tcPr/>
                </a:tc>
                <a:tc hMerge="1">
                  <a:txBody>
                    <a:bodyPr/>
                    <a:lstStyle/>
                    <a:p>
                      <a:endParaRPr lang="en-US"/>
                    </a:p>
                  </a:txBody>
                  <a:tcPr/>
                </a:tc>
              </a:tr>
              <a:tr h="580477">
                <a:tc>
                  <a:txBody>
                    <a:bodyPr/>
                    <a:lstStyle/>
                    <a:p>
                      <a:pPr algn="l" fontAlgn="b"/>
                      <a:r>
                        <a:rPr lang="en-US" sz="1000" b="0" i="0" u="none" strike="noStrike">
                          <a:latin typeface="Verdana"/>
                        </a:rPr>
                        <a:t>Excel Spreadsheet</a:t>
                      </a:r>
                    </a:p>
                  </a:txBody>
                  <a:tcPr marL="12415" marR="12415" marT="124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1000" b="0" i="0" u="none" strike="noStrike">
                          <a:latin typeface="Verdana"/>
                        </a:rPr>
                        <a:t>13</a:t>
                      </a:r>
                    </a:p>
                  </a:txBody>
                  <a:tcPr marL="12415" marR="12415" marT="1241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n-US" sz="1000" b="0" i="0" u="none" strike="noStrike">
                        <a:latin typeface="Verdana"/>
                      </a:endParaRPr>
                    </a:p>
                  </a:txBody>
                  <a:tcPr marL="12415" marR="12415" marT="12415" marB="0" anchor="b">
                    <a:lnL w="6350" cap="flat" cmpd="sng" algn="ctr">
                      <a:solidFill>
                        <a:srgbClr val="000000"/>
                      </a:solidFill>
                      <a:prstDash val="solid"/>
                      <a:round/>
                      <a:headEnd type="none" w="med" len="med"/>
                      <a:tailEnd type="none" w="med" len="med"/>
                    </a:lnL>
                    <a:lnR>
                      <a:noFill/>
                    </a:lnR>
                    <a:lnT>
                      <a:noFill/>
                    </a:lnT>
                    <a:lnB>
                      <a:noFill/>
                    </a:lnB>
                  </a:tcPr>
                </a:tc>
                <a:tc gridSpan="2">
                  <a:txBody>
                    <a:bodyPr/>
                    <a:lstStyle/>
                    <a:p>
                      <a:pPr algn="l" fontAlgn="b"/>
                      <a:r>
                        <a:rPr lang="en-US" sz="1000" b="0" i="0" u="none" strike="noStrike">
                          <a:latin typeface="Verdana"/>
                        </a:rPr>
                        <a:t>3 - Meets objective</a:t>
                      </a:r>
                    </a:p>
                  </a:txBody>
                  <a:tcPr marL="12415" marR="12415" marT="12415" marB="0" anchor="b">
                    <a:lnL>
                      <a:noFill/>
                    </a:lnL>
                    <a:lnR>
                      <a:noFill/>
                    </a:lnR>
                    <a:lnT>
                      <a:noFill/>
                    </a:lnT>
                    <a:lnB>
                      <a:noFill/>
                    </a:lnB>
                  </a:tcPr>
                </a:tc>
                <a:tc hMerge="1">
                  <a:txBody>
                    <a:bodyPr/>
                    <a:lstStyle/>
                    <a:p>
                      <a:endParaRPr lang="en-US"/>
                    </a:p>
                  </a:txBody>
                  <a:tcPr/>
                </a:tc>
                <a:tc>
                  <a:txBody>
                    <a:bodyPr/>
                    <a:lstStyle/>
                    <a:p>
                      <a:pPr algn="l" fontAlgn="b"/>
                      <a:endParaRPr lang="en-US" sz="1000" b="0" i="0" u="none" strike="noStrike" dirty="0">
                        <a:latin typeface="Verdana"/>
                      </a:endParaRPr>
                    </a:p>
                  </a:txBody>
                  <a:tcPr marL="12415" marR="12415" marT="12415" marB="0" anchor="b">
                    <a:lnL>
                      <a:noFill/>
                    </a:lnL>
                    <a:lnR>
                      <a:noFill/>
                    </a:lnR>
                    <a:lnT>
                      <a:noFill/>
                    </a:lnT>
                    <a:lnB>
                      <a:noFill/>
                    </a:lnB>
                  </a:tcPr>
                </a:tc>
              </a:tr>
            </a:tbl>
          </a:graphicData>
        </a:graphic>
      </p:graphicFrame>
    </p:spTree>
  </p:cSld>
  <p:clrMapOvr>
    <a:masterClrMapping/>
  </p:clrMapOvr>
  <p:transition spd="med"/>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520</TotalTime>
  <Words>243</Words>
  <Application>Microsoft Macintosh PowerPoint</Application>
  <PresentationFormat>On-screen Show (4:3)</PresentationFormat>
  <Paragraphs>56</Paragraphs>
  <Slides>1</Slides>
  <Notes>1</Notes>
  <HiddenSlides>0</HiddenSlides>
  <MMClips>0</MMClips>
  <ScaleCrop>false</ScaleCrop>
  <HeadingPairs>
    <vt:vector size="4" baseType="variant">
      <vt:variant>
        <vt:lpstr>Design Template</vt:lpstr>
      </vt:variant>
      <vt:variant>
        <vt:i4>1</vt:i4>
      </vt:variant>
      <vt:variant>
        <vt:lpstr>Slide Titles</vt:lpstr>
      </vt:variant>
      <vt:variant>
        <vt:i4>1</vt:i4>
      </vt:variant>
    </vt:vector>
  </HeadingPairs>
  <TitlesOfParts>
    <vt:vector size="2" baseType="lpstr">
      <vt:lpstr>Office Theme</vt:lpstr>
      <vt:lpstr>Project: ReStore Inventory Control System</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Rich Wells</dc:creator>
  <cp:lastModifiedBy>Mitch Maynard</cp:lastModifiedBy>
  <cp:revision>54</cp:revision>
  <dcterms:created xsi:type="dcterms:W3CDTF">2011-12-09T04:37:28Z</dcterms:created>
  <dcterms:modified xsi:type="dcterms:W3CDTF">2011-12-09T04:37:37Z</dcterms:modified>
</cp:coreProperties>
</file>